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2" d="100"/>
          <a:sy n="92" d="100"/>
        </p:scale>
        <p:origin x="-2148" y="-4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17BF561-18AD-4DBB-AD34-5FB04FEA608B}" type="datetimeFigureOut">
              <a:rPr lang="en-GB" smtClean="0"/>
              <a:t>24/02/2016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874C20-019A-4514-B105-5205DFB5F43C}" type="slidenum">
              <a:rPr lang="en-GB" smtClean="0"/>
              <a:t>‹#›</a:t>
            </a:fld>
            <a:endParaRPr lang="en-GB" dirty="0"/>
          </a:p>
        </p:txBody>
      </p:sp>
    </p:spTree>
    <p:extLst>
      <p:ext uri="{BB962C8B-B14F-4D97-AF65-F5344CB8AC3E}">
        <p14:creationId xmlns:p14="http://schemas.microsoft.com/office/powerpoint/2010/main" val="127281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7BF561-18AD-4DBB-AD34-5FB04FEA608B}" type="datetimeFigureOut">
              <a:rPr lang="en-GB" smtClean="0"/>
              <a:t>24/02/2016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874C20-019A-4514-B105-5205DFB5F43C}" type="slidenum">
              <a:rPr lang="en-GB" smtClean="0"/>
              <a:t>‹#›</a:t>
            </a:fld>
            <a:endParaRPr lang="en-GB" dirty="0"/>
          </a:p>
        </p:txBody>
      </p:sp>
    </p:spTree>
    <p:extLst>
      <p:ext uri="{BB962C8B-B14F-4D97-AF65-F5344CB8AC3E}">
        <p14:creationId xmlns:p14="http://schemas.microsoft.com/office/powerpoint/2010/main" val="1858169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7BF561-18AD-4DBB-AD34-5FB04FEA608B}" type="datetimeFigureOut">
              <a:rPr lang="en-GB" smtClean="0"/>
              <a:t>24/02/2016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874C20-019A-4514-B105-5205DFB5F43C}" type="slidenum">
              <a:rPr lang="en-GB" smtClean="0"/>
              <a:t>‹#›</a:t>
            </a:fld>
            <a:endParaRPr lang="en-GB" dirty="0"/>
          </a:p>
        </p:txBody>
      </p:sp>
    </p:spTree>
    <p:extLst>
      <p:ext uri="{BB962C8B-B14F-4D97-AF65-F5344CB8AC3E}">
        <p14:creationId xmlns:p14="http://schemas.microsoft.com/office/powerpoint/2010/main" val="1756268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7BF561-18AD-4DBB-AD34-5FB04FEA608B}" type="datetimeFigureOut">
              <a:rPr lang="en-GB" smtClean="0"/>
              <a:t>24/02/2016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874C20-019A-4514-B105-5205DFB5F43C}" type="slidenum">
              <a:rPr lang="en-GB" smtClean="0"/>
              <a:t>‹#›</a:t>
            </a:fld>
            <a:endParaRPr lang="en-GB" dirty="0"/>
          </a:p>
        </p:txBody>
      </p:sp>
    </p:spTree>
    <p:extLst>
      <p:ext uri="{BB962C8B-B14F-4D97-AF65-F5344CB8AC3E}">
        <p14:creationId xmlns:p14="http://schemas.microsoft.com/office/powerpoint/2010/main" val="4010810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7BF561-18AD-4DBB-AD34-5FB04FEA608B}" type="datetimeFigureOut">
              <a:rPr lang="en-GB" smtClean="0"/>
              <a:t>24/02/2016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874C20-019A-4514-B105-5205DFB5F43C}" type="slidenum">
              <a:rPr lang="en-GB" smtClean="0"/>
              <a:t>‹#›</a:t>
            </a:fld>
            <a:endParaRPr lang="en-GB" dirty="0"/>
          </a:p>
        </p:txBody>
      </p:sp>
    </p:spTree>
    <p:extLst>
      <p:ext uri="{BB962C8B-B14F-4D97-AF65-F5344CB8AC3E}">
        <p14:creationId xmlns:p14="http://schemas.microsoft.com/office/powerpoint/2010/main" val="2990627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17BF561-18AD-4DBB-AD34-5FB04FEA608B}" type="datetimeFigureOut">
              <a:rPr lang="en-GB" smtClean="0"/>
              <a:t>24/02/2016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A874C20-019A-4514-B105-5205DFB5F43C}" type="slidenum">
              <a:rPr lang="en-GB" smtClean="0"/>
              <a:t>‹#›</a:t>
            </a:fld>
            <a:endParaRPr lang="en-GB" dirty="0"/>
          </a:p>
        </p:txBody>
      </p:sp>
    </p:spTree>
    <p:extLst>
      <p:ext uri="{BB962C8B-B14F-4D97-AF65-F5344CB8AC3E}">
        <p14:creationId xmlns:p14="http://schemas.microsoft.com/office/powerpoint/2010/main" val="304285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17BF561-18AD-4DBB-AD34-5FB04FEA608B}" type="datetimeFigureOut">
              <a:rPr lang="en-GB" smtClean="0"/>
              <a:t>24/02/2016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A874C20-019A-4514-B105-5205DFB5F43C}" type="slidenum">
              <a:rPr lang="en-GB" smtClean="0"/>
              <a:t>‹#›</a:t>
            </a:fld>
            <a:endParaRPr lang="en-GB" dirty="0"/>
          </a:p>
        </p:txBody>
      </p:sp>
    </p:spTree>
    <p:extLst>
      <p:ext uri="{BB962C8B-B14F-4D97-AF65-F5344CB8AC3E}">
        <p14:creationId xmlns:p14="http://schemas.microsoft.com/office/powerpoint/2010/main" val="3041214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17BF561-18AD-4DBB-AD34-5FB04FEA608B}" type="datetimeFigureOut">
              <a:rPr lang="en-GB" smtClean="0"/>
              <a:t>24/02/2016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A874C20-019A-4514-B105-5205DFB5F43C}" type="slidenum">
              <a:rPr lang="en-GB" smtClean="0"/>
              <a:t>‹#›</a:t>
            </a:fld>
            <a:endParaRPr lang="en-GB" dirty="0"/>
          </a:p>
        </p:txBody>
      </p:sp>
    </p:spTree>
    <p:extLst>
      <p:ext uri="{BB962C8B-B14F-4D97-AF65-F5344CB8AC3E}">
        <p14:creationId xmlns:p14="http://schemas.microsoft.com/office/powerpoint/2010/main" val="1578463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7BF561-18AD-4DBB-AD34-5FB04FEA608B}" type="datetimeFigureOut">
              <a:rPr lang="en-GB" smtClean="0"/>
              <a:t>24/02/2016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A874C20-019A-4514-B105-5205DFB5F43C}" type="slidenum">
              <a:rPr lang="en-GB" smtClean="0"/>
              <a:t>‹#›</a:t>
            </a:fld>
            <a:endParaRPr lang="en-GB" dirty="0"/>
          </a:p>
        </p:txBody>
      </p:sp>
    </p:spTree>
    <p:extLst>
      <p:ext uri="{BB962C8B-B14F-4D97-AF65-F5344CB8AC3E}">
        <p14:creationId xmlns:p14="http://schemas.microsoft.com/office/powerpoint/2010/main" val="1239619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7BF561-18AD-4DBB-AD34-5FB04FEA608B}" type="datetimeFigureOut">
              <a:rPr lang="en-GB" smtClean="0"/>
              <a:t>24/02/2016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A874C20-019A-4514-B105-5205DFB5F43C}" type="slidenum">
              <a:rPr lang="en-GB" smtClean="0"/>
              <a:t>‹#›</a:t>
            </a:fld>
            <a:endParaRPr lang="en-GB" dirty="0"/>
          </a:p>
        </p:txBody>
      </p:sp>
    </p:spTree>
    <p:extLst>
      <p:ext uri="{BB962C8B-B14F-4D97-AF65-F5344CB8AC3E}">
        <p14:creationId xmlns:p14="http://schemas.microsoft.com/office/powerpoint/2010/main" val="3818882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7BF561-18AD-4DBB-AD34-5FB04FEA608B}" type="datetimeFigureOut">
              <a:rPr lang="en-GB" smtClean="0"/>
              <a:t>24/02/2016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A874C20-019A-4514-B105-5205DFB5F43C}" type="slidenum">
              <a:rPr lang="en-GB" smtClean="0"/>
              <a:t>‹#›</a:t>
            </a:fld>
            <a:endParaRPr lang="en-GB" dirty="0"/>
          </a:p>
        </p:txBody>
      </p:sp>
    </p:spTree>
    <p:extLst>
      <p:ext uri="{BB962C8B-B14F-4D97-AF65-F5344CB8AC3E}">
        <p14:creationId xmlns:p14="http://schemas.microsoft.com/office/powerpoint/2010/main" val="3633476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BF561-18AD-4DBB-AD34-5FB04FEA608B}" type="datetimeFigureOut">
              <a:rPr lang="en-GB" smtClean="0"/>
              <a:t>24/02/2016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874C20-019A-4514-B105-5205DFB5F43C}" type="slidenum">
              <a:rPr lang="en-GB" smtClean="0"/>
              <a:t>‹#›</a:t>
            </a:fld>
            <a:endParaRPr lang="en-GB" dirty="0"/>
          </a:p>
        </p:txBody>
      </p:sp>
    </p:spTree>
    <p:extLst>
      <p:ext uri="{BB962C8B-B14F-4D97-AF65-F5344CB8AC3E}">
        <p14:creationId xmlns:p14="http://schemas.microsoft.com/office/powerpoint/2010/main" val="2577556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uk/url?sa=i&amp;rct=j&amp;q=&amp;esrc=s&amp;frm=1&amp;source=images&amp;cd=&amp;cad=rja&amp;uact=8&amp;ved=0CAcQjRxqFQoTCKPW_pSYrMgCFcXFFAodzdkEPg&amp;url=https://twitter.com/mini7racingclub&amp;psig=AFQjCNGO82L5lzngn0Eo0LDkuE4ZiWijuQ&amp;ust=1444163964961723"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Lewisfoxracing@gmail.com"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jpeg"/><Relationship Id="rId4" Type="http://schemas.openxmlformats.org/officeDocument/2006/relationships/hyperlink" Target="https://www.google.co.uk/url?sa=i&amp;rct=j&amp;q=&amp;esrc=s&amp;frm=1&amp;source=images&amp;cd=&amp;cad=rja&amp;uact=8&amp;ved=0CAcQjRxqFQoTCKPW_pSYrMgCFcXFFAodzdkEPg&amp;url=https://twitter.com/mini7racingclub&amp;psig=AFQjCNGO82L5lzngn0Eo0LDkuE4ZiWijuQ&amp;ust=1444163964961723"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764704"/>
            <a:ext cx="9144000" cy="1200329"/>
          </a:xfrm>
          <a:prstGeom prst="rect">
            <a:avLst/>
          </a:prstGeom>
          <a:noFill/>
        </p:spPr>
        <p:txBody>
          <a:bodyPr wrap="square" rtlCol="0">
            <a:spAutoFit/>
          </a:bodyPr>
          <a:lstStyle/>
          <a:p>
            <a:pPr algn="ctr"/>
            <a:r>
              <a:rPr lang="en-GB" sz="7200" dirty="0" smtClean="0">
                <a:latin typeface="SF Sports Night Upright" panose="00000400000000000000" pitchFamily="2" charset="0"/>
              </a:rPr>
              <a:t>Lewis Fox Racing</a:t>
            </a:r>
            <a:endParaRPr lang="en-GB" sz="7200" dirty="0">
              <a:latin typeface="SF Sports Night Upright" panose="00000400000000000000" pitchFamily="2" charset="0"/>
            </a:endParaRPr>
          </a:p>
        </p:txBody>
      </p:sp>
      <p:sp>
        <p:nvSpPr>
          <p:cNvPr id="3" name="TextBox 2"/>
          <p:cNvSpPr txBox="1"/>
          <p:nvPr/>
        </p:nvSpPr>
        <p:spPr>
          <a:xfrm>
            <a:off x="1007604" y="3956640"/>
            <a:ext cx="7128792" cy="1200329"/>
          </a:xfrm>
          <a:prstGeom prst="rect">
            <a:avLst/>
          </a:prstGeom>
          <a:noFill/>
        </p:spPr>
        <p:txBody>
          <a:bodyPr wrap="square" rtlCol="0">
            <a:spAutoFit/>
          </a:bodyPr>
          <a:lstStyle/>
          <a:p>
            <a:pPr algn="ctr"/>
            <a:r>
              <a:rPr lang="en-GB" sz="3600" b="1" dirty="0" smtClean="0">
                <a:latin typeface="Arial Black" panose="020B0A04020102020204" pitchFamily="34" charset="0"/>
              </a:rPr>
              <a:t>2016 Mini 7 Championship</a:t>
            </a:r>
          </a:p>
          <a:p>
            <a:pPr algn="ctr"/>
            <a:r>
              <a:rPr lang="en-GB" sz="3600" b="1" dirty="0" smtClean="0">
                <a:latin typeface="Arial Black" panose="020B0A04020102020204" pitchFamily="34" charset="0"/>
              </a:rPr>
              <a:t>Partnership Proposal</a:t>
            </a:r>
            <a:endParaRPr lang="en-GB" sz="3600" b="1" dirty="0">
              <a:latin typeface="Arial Black" panose="020B0A04020102020204" pitchFamily="34" charset="0"/>
            </a:endParaRPr>
          </a:p>
        </p:txBody>
      </p:sp>
    </p:spTree>
    <p:extLst>
      <p:ext uri="{BB962C8B-B14F-4D97-AF65-F5344CB8AC3E}">
        <p14:creationId xmlns:p14="http://schemas.microsoft.com/office/powerpoint/2010/main" val="3887164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27384"/>
            <a:ext cx="8229600" cy="1143000"/>
          </a:xfrm>
        </p:spPr>
        <p:txBody>
          <a:bodyPr/>
          <a:lstStyle/>
          <a:p>
            <a:r>
              <a:rPr lang="en-GB" sz="3600" dirty="0">
                <a:solidFill>
                  <a:srgbClr val="0000FF"/>
                </a:solidFill>
                <a:latin typeface="Arial Black" panose="020B0A04020102020204" pitchFamily="34" charset="0"/>
                <a:ea typeface="+mn-ea"/>
                <a:cs typeface="+mn-cs"/>
              </a:rPr>
              <a:t>The</a:t>
            </a:r>
            <a:r>
              <a:rPr lang="en-GB" b="1" dirty="0" smtClean="0">
                <a:solidFill>
                  <a:srgbClr val="0000FF"/>
                </a:solidFill>
                <a:latin typeface="Arial Black" panose="020B0A04020102020204" pitchFamily="34" charset="0"/>
              </a:rPr>
              <a:t> Championship</a:t>
            </a:r>
            <a:endParaRPr lang="en-GB" b="1" dirty="0">
              <a:solidFill>
                <a:srgbClr val="0000FF"/>
              </a:solidFill>
              <a:latin typeface="Arial Black" panose="020B0A04020102020204" pitchFamily="34" charset="0"/>
            </a:endParaRPr>
          </a:p>
        </p:txBody>
      </p:sp>
      <p:sp>
        <p:nvSpPr>
          <p:cNvPr id="3" name="Content Placeholder 2"/>
          <p:cNvSpPr>
            <a:spLocks noGrp="1"/>
          </p:cNvSpPr>
          <p:nvPr>
            <p:ph idx="1"/>
          </p:nvPr>
        </p:nvSpPr>
        <p:spPr>
          <a:xfrm>
            <a:off x="406074" y="764704"/>
            <a:ext cx="3805886" cy="4680520"/>
          </a:xfrm>
        </p:spPr>
        <p:txBody>
          <a:bodyPr>
            <a:normAutofit/>
          </a:bodyPr>
          <a:lstStyle/>
          <a:p>
            <a:pPr marL="0" indent="0">
              <a:buNone/>
            </a:pPr>
            <a:r>
              <a:rPr lang="en-GB" sz="1400" b="1" dirty="0" smtClean="0">
                <a:latin typeface="Arial" panose="020B0604020202020204" pitchFamily="34" charset="0"/>
                <a:cs typeface="Arial" panose="020B0604020202020204" pitchFamily="34" charset="0"/>
              </a:rPr>
              <a:t>Overview:</a:t>
            </a:r>
          </a:p>
          <a:p>
            <a:pPr marL="0" indent="0">
              <a:buNone/>
            </a:pPr>
            <a:endParaRPr lang="en-GB" sz="1400" b="1" dirty="0">
              <a:latin typeface="Arial" panose="020B0604020202020204" pitchFamily="34" charset="0"/>
              <a:cs typeface="Arial" panose="020B0604020202020204" pitchFamily="34" charset="0"/>
            </a:endParaRPr>
          </a:p>
          <a:p>
            <a:pPr marL="0" indent="0">
              <a:buNone/>
            </a:pPr>
            <a:r>
              <a:rPr lang="en-GB" sz="1400" b="1" dirty="0" smtClean="0">
                <a:latin typeface="Arial" panose="020B0604020202020204" pitchFamily="34" charset="0"/>
                <a:cs typeface="Arial" panose="020B0604020202020204" pitchFamily="34" charset="0"/>
              </a:rPr>
              <a:t>The Mini7 Championship is the longest running single make series in the UK, having celebrated its 50</a:t>
            </a:r>
            <a:r>
              <a:rPr lang="en-GB" sz="1400" b="1" baseline="30000" dirty="0" smtClean="0">
                <a:latin typeface="Arial" panose="020B0604020202020204" pitchFamily="34" charset="0"/>
                <a:cs typeface="Arial" panose="020B0604020202020204" pitchFamily="34" charset="0"/>
              </a:rPr>
              <a:t>th</a:t>
            </a:r>
            <a:r>
              <a:rPr lang="en-GB" sz="1400" b="1" dirty="0" smtClean="0">
                <a:latin typeface="Arial" panose="020B0604020202020204" pitchFamily="34" charset="0"/>
                <a:cs typeface="Arial" panose="020B0604020202020204" pitchFamily="34" charset="0"/>
              </a:rPr>
              <a:t> anniversary in 2015. Widely known as the most competitive club championship in the UK, the Mini 7’s have seen a number of current professional Drivers starting there circuits careers in the class including 2015 Lemans 24 Hour Winner Nick Tandy and Multiple British GT Champion Andrew Howard.</a:t>
            </a:r>
            <a:endParaRPr lang="en-GB" sz="1400" b="1" dirty="0">
              <a:latin typeface="Arial" panose="020B0604020202020204" pitchFamily="34" charset="0"/>
              <a:cs typeface="Arial" panose="020B0604020202020204" pitchFamily="34" charset="0"/>
            </a:endParaRPr>
          </a:p>
        </p:txBody>
      </p:sp>
      <p:pic>
        <p:nvPicPr>
          <p:cNvPr id="1029" name="Picture 5" descr="https://pbs.twimg.com/profile_images/90350244/Mini7_Logo_Hi_.jpg">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50957" y="4954342"/>
            <a:ext cx="3426659" cy="13775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86881" y="1029381"/>
            <a:ext cx="3888432" cy="3754874"/>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Media Reach:</a:t>
            </a:r>
          </a:p>
          <a:p>
            <a:endParaRPr lang="en-GB" sz="1400" b="1" dirty="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6 Televised rounds ( 2 Live)</a:t>
            </a:r>
          </a:p>
          <a:p>
            <a:endParaRPr lang="en-GB" sz="1400" b="1" dirty="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2015 Mini Festival Attendance: </a:t>
            </a:r>
          </a:p>
          <a:p>
            <a:pPr marL="285750" indent="-285750">
              <a:buFont typeface="Arial" panose="020B0604020202020204" pitchFamily="34" charset="0"/>
              <a:buChar char="•"/>
            </a:pPr>
            <a:r>
              <a:rPr lang="en-GB" sz="1400" b="1" dirty="0" smtClean="0">
                <a:latin typeface="Arial" panose="020B0604020202020204" pitchFamily="34" charset="0"/>
                <a:cs typeface="Arial" panose="020B0604020202020204" pitchFamily="34" charset="0"/>
              </a:rPr>
              <a:t>Brands Hatch: 10,000</a:t>
            </a:r>
          </a:p>
          <a:p>
            <a:pPr marL="285750" indent="-285750">
              <a:buFont typeface="Arial" panose="020B0604020202020204" pitchFamily="34" charset="0"/>
              <a:buChar char="•"/>
            </a:pPr>
            <a:r>
              <a:rPr lang="en-GB" sz="1400" b="1" dirty="0" smtClean="0">
                <a:latin typeface="Arial" panose="020B0604020202020204" pitchFamily="34" charset="0"/>
                <a:cs typeface="Arial" panose="020B0604020202020204" pitchFamily="34" charset="0"/>
              </a:rPr>
              <a:t>Oulton Park: 5,000</a:t>
            </a:r>
          </a:p>
          <a:p>
            <a:endParaRPr lang="en-GB" sz="1400" b="1"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Club Social Media:</a:t>
            </a:r>
            <a:endParaRPr lang="en-GB"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b="1" dirty="0" smtClean="0">
                <a:latin typeface="Arial" panose="020B0604020202020204" pitchFamily="34" charset="0"/>
                <a:cs typeface="Arial" panose="020B0604020202020204" pitchFamily="34" charset="0"/>
              </a:rPr>
              <a:t>Facebook Likes: 5,382*</a:t>
            </a:r>
            <a:endParaRPr lang="en-GB"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b="1" dirty="0" smtClean="0">
                <a:latin typeface="Arial" panose="020B0604020202020204" pitchFamily="34" charset="0"/>
                <a:cs typeface="Arial" panose="020B0604020202020204" pitchFamily="34" charset="0"/>
              </a:rPr>
              <a:t>Twitter Followers: 2,053*</a:t>
            </a: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p:txBody>
      </p:sp>
      <p:sp>
        <p:nvSpPr>
          <p:cNvPr id="5" name="TextBox 4"/>
          <p:cNvSpPr txBox="1"/>
          <p:nvPr/>
        </p:nvSpPr>
        <p:spPr>
          <a:xfrm>
            <a:off x="395536" y="3751836"/>
            <a:ext cx="4464496" cy="2462213"/>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2016 Calendar:</a:t>
            </a:r>
          </a:p>
          <a:p>
            <a:pPr marL="285750" indent="-285750">
              <a:buFont typeface="Arial" panose="020B0604020202020204" pitchFamily="34" charset="0"/>
              <a:buChar char="•"/>
            </a:pPr>
            <a:endParaRPr lang="en-GB"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b="1" dirty="0" smtClean="0">
                <a:latin typeface="Arial" panose="020B0604020202020204" pitchFamily="34" charset="0"/>
                <a:cs typeface="Arial" panose="020B0604020202020204" pitchFamily="34" charset="0"/>
              </a:rPr>
              <a:t>Castle Combe Easter Bank Holiday 28</a:t>
            </a:r>
            <a:r>
              <a:rPr lang="en-GB" sz="1400" b="1" baseline="30000" dirty="0" smtClean="0">
                <a:latin typeface="Arial" panose="020B0604020202020204" pitchFamily="34" charset="0"/>
                <a:cs typeface="Arial" panose="020B0604020202020204" pitchFamily="34" charset="0"/>
              </a:rPr>
              <a:t>th</a:t>
            </a:r>
            <a:r>
              <a:rPr lang="en-GB" sz="1400" b="1" dirty="0" smtClean="0">
                <a:latin typeface="Arial" panose="020B0604020202020204" pitchFamily="34" charset="0"/>
                <a:cs typeface="Arial" panose="020B0604020202020204" pitchFamily="34" charset="0"/>
              </a:rPr>
              <a:t> March</a:t>
            </a:r>
          </a:p>
          <a:p>
            <a:pPr marL="285750" indent="-285750">
              <a:buFont typeface="Arial" panose="020B0604020202020204" pitchFamily="34" charset="0"/>
              <a:buChar char="•"/>
            </a:pPr>
            <a:r>
              <a:rPr lang="en-GB" sz="1400" b="1" dirty="0" smtClean="0">
                <a:latin typeface="Arial" panose="020B0604020202020204" pitchFamily="34" charset="0"/>
                <a:cs typeface="Arial" panose="020B0604020202020204" pitchFamily="34" charset="0"/>
              </a:rPr>
              <a:t>Brands Hatch GP British GT Support 17</a:t>
            </a:r>
            <a:r>
              <a:rPr lang="en-GB" sz="1400" b="1" baseline="30000" dirty="0" smtClean="0">
                <a:latin typeface="Arial" panose="020B0604020202020204" pitchFamily="34" charset="0"/>
                <a:cs typeface="Arial" panose="020B0604020202020204" pitchFamily="34" charset="0"/>
              </a:rPr>
              <a:t>th</a:t>
            </a:r>
            <a:r>
              <a:rPr lang="en-GB" sz="1400" b="1" dirty="0" smtClean="0">
                <a:latin typeface="Arial" panose="020B0604020202020204" pitchFamily="34" charset="0"/>
                <a:cs typeface="Arial" panose="020B0604020202020204" pitchFamily="34" charset="0"/>
              </a:rPr>
              <a:t> April</a:t>
            </a:r>
          </a:p>
          <a:p>
            <a:pPr marL="285750" indent="-285750">
              <a:buFont typeface="Arial" panose="020B0604020202020204" pitchFamily="34" charset="0"/>
              <a:buChar char="•"/>
            </a:pPr>
            <a:r>
              <a:rPr lang="en-GB" sz="1400" b="1" dirty="0" smtClean="0">
                <a:latin typeface="Arial" panose="020B0604020202020204" pitchFamily="34" charset="0"/>
                <a:cs typeface="Arial" panose="020B0604020202020204" pitchFamily="34" charset="0"/>
              </a:rPr>
              <a:t>Cadwell Park Race day 14/15</a:t>
            </a:r>
            <a:r>
              <a:rPr lang="en-GB" sz="1400" b="1" baseline="30000" dirty="0" smtClean="0">
                <a:latin typeface="Arial" panose="020B0604020202020204" pitchFamily="34" charset="0"/>
                <a:cs typeface="Arial" panose="020B0604020202020204" pitchFamily="34" charset="0"/>
              </a:rPr>
              <a:t>th</a:t>
            </a:r>
            <a:r>
              <a:rPr lang="en-GB" sz="1400" b="1" dirty="0" smtClean="0">
                <a:latin typeface="Arial" panose="020B0604020202020204" pitchFamily="34" charset="0"/>
                <a:cs typeface="Arial" panose="020B0604020202020204" pitchFamily="34" charset="0"/>
              </a:rPr>
              <a:t> May</a:t>
            </a:r>
          </a:p>
          <a:p>
            <a:pPr marL="285750" indent="-285750">
              <a:buFont typeface="Arial" panose="020B0604020202020204" pitchFamily="34" charset="0"/>
              <a:buChar char="•"/>
            </a:pPr>
            <a:r>
              <a:rPr lang="en-GB" sz="1400" b="1" dirty="0" smtClean="0">
                <a:latin typeface="Arial" panose="020B0604020202020204" pitchFamily="34" charset="0"/>
                <a:cs typeface="Arial" panose="020B0604020202020204" pitchFamily="34" charset="0"/>
              </a:rPr>
              <a:t>Donington Park Motors TV Race day 19</a:t>
            </a:r>
            <a:r>
              <a:rPr lang="en-GB" sz="1400" b="1" baseline="30000" dirty="0" smtClean="0">
                <a:latin typeface="Arial" panose="020B0604020202020204" pitchFamily="34" charset="0"/>
                <a:cs typeface="Arial" panose="020B0604020202020204" pitchFamily="34" charset="0"/>
              </a:rPr>
              <a:t>th</a:t>
            </a:r>
            <a:r>
              <a:rPr lang="en-GB" sz="1400" b="1" dirty="0" smtClean="0">
                <a:latin typeface="Arial" panose="020B0604020202020204" pitchFamily="34" charset="0"/>
                <a:cs typeface="Arial" panose="020B0604020202020204" pitchFamily="34" charset="0"/>
              </a:rPr>
              <a:t> June</a:t>
            </a:r>
          </a:p>
          <a:p>
            <a:pPr marL="285750" indent="-285750">
              <a:buFont typeface="Arial" panose="020B0604020202020204" pitchFamily="34" charset="0"/>
              <a:buChar char="•"/>
            </a:pPr>
            <a:r>
              <a:rPr lang="en-GB" sz="1400" b="1" dirty="0" smtClean="0">
                <a:latin typeface="Arial" panose="020B0604020202020204" pitchFamily="34" charset="0"/>
                <a:cs typeface="Arial" panose="020B0604020202020204" pitchFamily="34" charset="0"/>
              </a:rPr>
              <a:t>Brands Hatch Mini Festival 16/17</a:t>
            </a:r>
            <a:r>
              <a:rPr lang="en-GB" sz="1400" b="1" baseline="30000" dirty="0" smtClean="0">
                <a:latin typeface="Arial" panose="020B0604020202020204" pitchFamily="34" charset="0"/>
                <a:cs typeface="Arial" panose="020B0604020202020204" pitchFamily="34" charset="0"/>
              </a:rPr>
              <a:t>th</a:t>
            </a:r>
            <a:r>
              <a:rPr lang="en-GB" sz="1400" b="1" dirty="0" smtClean="0">
                <a:latin typeface="Arial" panose="020B0604020202020204" pitchFamily="34" charset="0"/>
                <a:cs typeface="Arial" panose="020B0604020202020204" pitchFamily="34" charset="0"/>
              </a:rPr>
              <a:t> July</a:t>
            </a:r>
          </a:p>
          <a:p>
            <a:pPr marL="285750" indent="-285750">
              <a:buFont typeface="Arial" panose="020B0604020202020204" pitchFamily="34" charset="0"/>
              <a:buChar char="•"/>
            </a:pPr>
            <a:r>
              <a:rPr lang="en-GB" sz="1400" b="1" dirty="0" smtClean="0">
                <a:latin typeface="Arial" panose="020B0604020202020204" pitchFamily="34" charset="0"/>
                <a:cs typeface="Arial" panose="020B0604020202020204" pitchFamily="34" charset="0"/>
              </a:rPr>
              <a:t>Oulton Park Mini Festival 20</a:t>
            </a:r>
            <a:r>
              <a:rPr lang="en-GB" sz="1400" b="1" baseline="30000" dirty="0" smtClean="0">
                <a:latin typeface="Arial" panose="020B0604020202020204" pitchFamily="34" charset="0"/>
                <a:cs typeface="Arial" panose="020B0604020202020204" pitchFamily="34" charset="0"/>
              </a:rPr>
              <a:t>th</a:t>
            </a:r>
            <a:r>
              <a:rPr lang="en-GB" sz="1400" b="1" dirty="0" smtClean="0">
                <a:latin typeface="Arial" panose="020B0604020202020204" pitchFamily="34" charset="0"/>
                <a:cs typeface="Arial" panose="020B0604020202020204" pitchFamily="34" charset="0"/>
              </a:rPr>
              <a:t> August</a:t>
            </a:r>
          </a:p>
          <a:p>
            <a:pPr marL="285750" indent="-285750">
              <a:buFont typeface="Arial" panose="020B0604020202020204" pitchFamily="34" charset="0"/>
              <a:buChar char="•"/>
            </a:pPr>
            <a:r>
              <a:rPr lang="en-GB" sz="1400" b="1" dirty="0" smtClean="0">
                <a:latin typeface="Arial" panose="020B0604020202020204" pitchFamily="34" charset="0"/>
                <a:cs typeface="Arial" panose="020B0604020202020204" pitchFamily="34" charset="0"/>
              </a:rPr>
              <a:t>Snetterton Race Day 10/11</a:t>
            </a:r>
            <a:r>
              <a:rPr lang="en-GB" sz="1400" b="1" baseline="30000" dirty="0" smtClean="0">
                <a:latin typeface="Arial" panose="020B0604020202020204" pitchFamily="34" charset="0"/>
                <a:cs typeface="Arial" panose="020B0604020202020204" pitchFamily="34" charset="0"/>
              </a:rPr>
              <a:t>th</a:t>
            </a:r>
            <a:r>
              <a:rPr lang="en-GB" sz="1400" b="1" dirty="0" smtClean="0">
                <a:latin typeface="Arial" panose="020B0604020202020204" pitchFamily="34" charset="0"/>
                <a:cs typeface="Arial" panose="020B0604020202020204" pitchFamily="34" charset="0"/>
              </a:rPr>
              <a:t> September</a:t>
            </a:r>
          </a:p>
          <a:p>
            <a:pPr marL="285750" indent="-285750">
              <a:buFont typeface="Arial" panose="020B0604020202020204" pitchFamily="34" charset="0"/>
              <a:buChar char="•"/>
            </a:pPr>
            <a:r>
              <a:rPr lang="en-GB" sz="1400" b="1" dirty="0" smtClean="0">
                <a:latin typeface="Arial" panose="020B0604020202020204" pitchFamily="34" charset="0"/>
                <a:cs typeface="Arial" panose="020B0604020202020204" pitchFamily="34" charset="0"/>
              </a:rPr>
              <a:t>Zandvoort British Festival 1/2</a:t>
            </a:r>
            <a:r>
              <a:rPr lang="en-GB" sz="1400" b="1" baseline="30000" dirty="0" smtClean="0">
                <a:latin typeface="Arial" panose="020B0604020202020204" pitchFamily="34" charset="0"/>
                <a:cs typeface="Arial" panose="020B0604020202020204" pitchFamily="34" charset="0"/>
              </a:rPr>
              <a:t>nd</a:t>
            </a:r>
            <a:r>
              <a:rPr lang="en-GB" sz="1400" b="1" dirty="0" smtClean="0">
                <a:latin typeface="Arial" panose="020B0604020202020204" pitchFamily="34" charset="0"/>
                <a:cs typeface="Arial" panose="020B0604020202020204" pitchFamily="34" charset="0"/>
              </a:rPr>
              <a:t> October</a:t>
            </a:r>
          </a:p>
          <a:p>
            <a:endParaRPr lang="en-GB" sz="1400" b="1" dirty="0" smtClean="0">
              <a:latin typeface="Arial" panose="020B0604020202020204" pitchFamily="34" charset="0"/>
              <a:cs typeface="Arial" panose="020B0604020202020204" pitchFamily="34" charset="0"/>
            </a:endParaRPr>
          </a:p>
        </p:txBody>
      </p:sp>
      <p:sp>
        <p:nvSpPr>
          <p:cNvPr id="7" name="TextBox 6"/>
          <p:cNvSpPr txBox="1"/>
          <p:nvPr/>
        </p:nvSpPr>
        <p:spPr>
          <a:xfrm>
            <a:off x="4860032" y="6502243"/>
            <a:ext cx="4608512" cy="307777"/>
          </a:xfrm>
          <a:prstGeom prst="rect">
            <a:avLst/>
          </a:prstGeom>
          <a:noFill/>
        </p:spPr>
        <p:txBody>
          <a:bodyPr wrap="square" rtlCol="0">
            <a:spAutoFit/>
          </a:bodyPr>
          <a:lstStyle>
            <a:defPPr>
              <a:defRPr lang="en-US"/>
            </a:defPPr>
            <a:lvl1pPr>
              <a:defRPr sz="1400" b="1">
                <a:latin typeface="Arial" panose="020B0604020202020204" pitchFamily="34" charset="0"/>
                <a:cs typeface="Arial" panose="020B0604020202020204" pitchFamily="34" charset="0"/>
              </a:defRPr>
            </a:lvl1pPr>
          </a:lstStyle>
          <a:p>
            <a:r>
              <a:rPr lang="en-GB" dirty="0" smtClean="0"/>
              <a:t>* Figures accurate on 18</a:t>
            </a:r>
            <a:r>
              <a:rPr lang="en-GB" baseline="30000" dirty="0" smtClean="0"/>
              <a:t>th</a:t>
            </a:r>
            <a:r>
              <a:rPr lang="en-GB" dirty="0" smtClean="0"/>
              <a:t> January 2016 </a:t>
            </a:r>
            <a:endParaRPr lang="en-GB" dirty="0"/>
          </a:p>
        </p:txBody>
      </p:sp>
    </p:spTree>
    <p:extLst>
      <p:ext uri="{BB962C8B-B14F-4D97-AF65-F5344CB8AC3E}">
        <p14:creationId xmlns:p14="http://schemas.microsoft.com/office/powerpoint/2010/main" val="1688731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79512" y="-27384"/>
            <a:ext cx="4824536" cy="639762"/>
          </a:xfrm>
        </p:spPr>
        <p:txBody>
          <a:bodyPr vert="horz" lIns="91440" tIns="45720" rIns="91440" bIns="45720" rtlCol="0" anchor="b">
            <a:noAutofit/>
          </a:bodyPr>
          <a:lstStyle/>
          <a:p>
            <a:pPr algn="ctr"/>
            <a:r>
              <a:rPr lang="en-GB" sz="3600" b="0" dirty="0">
                <a:solidFill>
                  <a:srgbClr val="0000FF"/>
                </a:solidFill>
                <a:latin typeface="Arial Black" panose="020B0A04020102020204" pitchFamily="34" charset="0"/>
              </a:rPr>
              <a:t>The Driver</a:t>
            </a:r>
          </a:p>
        </p:txBody>
      </p:sp>
      <p:sp>
        <p:nvSpPr>
          <p:cNvPr id="3" name="Content Placeholder 2"/>
          <p:cNvSpPr>
            <a:spLocks noGrp="1"/>
          </p:cNvSpPr>
          <p:nvPr>
            <p:ph sz="half" idx="2"/>
          </p:nvPr>
        </p:nvSpPr>
        <p:spPr>
          <a:xfrm>
            <a:off x="467544" y="836712"/>
            <a:ext cx="4040188" cy="3951288"/>
          </a:xfrm>
        </p:spPr>
        <p:txBody>
          <a:bodyPr>
            <a:normAutofit fontScale="92500" lnSpcReduction="10000"/>
          </a:bodyPr>
          <a:lstStyle/>
          <a:p>
            <a:pPr marL="0" indent="0" algn="ctr">
              <a:buNone/>
            </a:pPr>
            <a:r>
              <a:rPr lang="en-GB" sz="1600" b="1" dirty="0" smtClean="0">
                <a:latin typeface="Arial" panose="020B0604020202020204" pitchFamily="34" charset="0"/>
                <a:cs typeface="Arial" panose="020B0604020202020204" pitchFamily="34" charset="0"/>
              </a:rPr>
              <a:t>Having had a passion for Motorsport from a young age. I was finally able to compete in club level Karting when I turned 16, with varying success including winning the Novice TKM Clubman Super prix. I regularly practice in a short circuit Gearbox Kart, this experience has enabled me to hone my race craft before stepping up to racing cars. I Joined the Mini 7 Championship for the last two rounds of the 2015 Championship. Securing two top 15 finishes resulting in winning the Novice Championship.  With a number of planned tests during the winter to continue my personal development my aim for next year is to consistently compete for top 10 finishes and a top 10 finish in the championship. </a:t>
            </a:r>
          </a:p>
        </p:txBody>
      </p:sp>
      <p:sp>
        <p:nvSpPr>
          <p:cNvPr id="6" name="Text Placeholder 5"/>
          <p:cNvSpPr>
            <a:spLocks noGrp="1"/>
          </p:cNvSpPr>
          <p:nvPr>
            <p:ph type="body" sz="quarter" idx="3"/>
          </p:nvPr>
        </p:nvSpPr>
        <p:spPr>
          <a:xfrm>
            <a:off x="4716016" y="-27384"/>
            <a:ext cx="4320480" cy="639762"/>
          </a:xfrm>
        </p:spPr>
        <p:txBody>
          <a:bodyPr vert="horz" lIns="91440" tIns="45720" rIns="91440" bIns="45720" rtlCol="0" anchor="b">
            <a:noAutofit/>
          </a:bodyPr>
          <a:lstStyle/>
          <a:p>
            <a:pPr algn="ctr"/>
            <a:r>
              <a:rPr lang="en-GB" sz="3600" b="0" dirty="0">
                <a:solidFill>
                  <a:srgbClr val="0000FF"/>
                </a:solidFill>
                <a:latin typeface="Arial Black" panose="020B0A04020102020204" pitchFamily="34" charset="0"/>
              </a:rPr>
              <a:t>The Car</a:t>
            </a:r>
          </a:p>
        </p:txBody>
      </p:sp>
      <p:sp>
        <p:nvSpPr>
          <p:cNvPr id="7" name="Content Placeholder 6"/>
          <p:cNvSpPr>
            <a:spLocks noGrp="1"/>
          </p:cNvSpPr>
          <p:nvPr>
            <p:ph sz="quarter" idx="4"/>
          </p:nvPr>
        </p:nvSpPr>
        <p:spPr>
          <a:xfrm>
            <a:off x="4644008" y="836712"/>
            <a:ext cx="4041775" cy="3951288"/>
          </a:xfrm>
        </p:spPr>
        <p:txBody>
          <a:bodyPr vert="horz" lIns="91440" tIns="45720" rIns="91440" bIns="45720" rtlCol="0">
            <a:normAutofit/>
          </a:bodyPr>
          <a:lstStyle/>
          <a:p>
            <a:pPr marL="0" indent="0" algn="ctr">
              <a:buNone/>
            </a:pPr>
            <a:r>
              <a:rPr lang="en-GB" sz="1600" b="1" dirty="0">
                <a:latin typeface="Arial" panose="020B0604020202020204" pitchFamily="34" charset="0"/>
                <a:cs typeface="Arial" panose="020B0604020202020204" pitchFamily="34" charset="0"/>
              </a:rPr>
              <a:t>I started the build of the car from a bare shell in December 2014. Every aspect of the build was completed by myself and the team. Working </a:t>
            </a:r>
            <a:r>
              <a:rPr lang="en-GB" sz="1600" b="1" dirty="0" smtClean="0">
                <a:latin typeface="Arial" panose="020B0604020202020204" pitchFamily="34" charset="0"/>
                <a:cs typeface="Arial" panose="020B0604020202020204" pitchFamily="34" charset="0"/>
              </a:rPr>
              <a:t>tirelessly </a:t>
            </a:r>
            <a:r>
              <a:rPr lang="en-GB" sz="1600" b="1" dirty="0">
                <a:latin typeface="Arial" panose="020B0604020202020204" pitchFamily="34" charset="0"/>
                <a:cs typeface="Arial" panose="020B0604020202020204" pitchFamily="34" charset="0"/>
              </a:rPr>
              <a:t>during the winter and spring months, the car was completed in July 2015. After a successful 2015 debut the, during the winter the car will under go a number of upgrades to ensure maximum performance and </a:t>
            </a:r>
            <a:r>
              <a:rPr lang="en-GB" sz="1600" b="1" dirty="0" smtClean="0">
                <a:latin typeface="Arial" panose="020B0604020202020204" pitchFamily="34" charset="0"/>
                <a:cs typeface="Arial" panose="020B0604020202020204" pitchFamily="34" charset="0"/>
              </a:rPr>
              <a:t>reliability.</a:t>
            </a:r>
            <a:endParaRPr lang="en-GB" sz="1600" b="1" dirty="0">
              <a:latin typeface="Arial" panose="020B0604020202020204" pitchFamily="34" charset="0"/>
              <a:cs typeface="Arial" panose="020B0604020202020204" pitchFamily="34" charset="0"/>
            </a:endParaRPr>
          </a:p>
          <a:p>
            <a:pPr marL="0" indent="0" algn="ctr">
              <a:buNone/>
            </a:pPr>
            <a:endParaRPr lang="en-GB" sz="1600" b="1" dirty="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4564852"/>
            <a:ext cx="1989212" cy="22140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6584" y="3861048"/>
            <a:ext cx="3203848" cy="2402886"/>
          </a:xfrm>
          <a:prstGeom prst="rect">
            <a:avLst/>
          </a:prstGeom>
          <a:ln>
            <a:noFill/>
          </a:ln>
          <a:effectLst>
            <a:softEdge rad="112500"/>
          </a:effectLst>
        </p:spPr>
      </p:pic>
    </p:spTree>
    <p:extLst>
      <p:ext uri="{BB962C8B-B14F-4D97-AF65-F5344CB8AC3E}">
        <p14:creationId xmlns:p14="http://schemas.microsoft.com/office/powerpoint/2010/main" val="2475569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vert="horz" lIns="91440" tIns="45720" rIns="91440" bIns="45720" rtlCol="0" anchor="ctr">
            <a:normAutofit/>
          </a:bodyPr>
          <a:lstStyle/>
          <a:p>
            <a:r>
              <a:rPr lang="en-GB" sz="3600" dirty="0">
                <a:solidFill>
                  <a:srgbClr val="0000FF"/>
                </a:solidFill>
                <a:latin typeface="Arial Black" panose="020B0A04020102020204" pitchFamily="34" charset="0"/>
                <a:ea typeface="+mn-ea"/>
                <a:cs typeface="+mn-cs"/>
              </a:rPr>
              <a:t>Partnership benefits</a:t>
            </a:r>
          </a:p>
        </p:txBody>
      </p:sp>
      <p:sp>
        <p:nvSpPr>
          <p:cNvPr id="5" name="Content Placeholder 4"/>
          <p:cNvSpPr>
            <a:spLocks noGrp="1"/>
          </p:cNvSpPr>
          <p:nvPr>
            <p:ph idx="1"/>
          </p:nvPr>
        </p:nvSpPr>
        <p:spPr>
          <a:xfrm>
            <a:off x="446856" y="919261"/>
            <a:ext cx="4917232" cy="5534075"/>
          </a:xfrm>
        </p:spPr>
        <p:txBody>
          <a:bodyPr>
            <a:normAutofit fontScale="77500" lnSpcReduction="20000"/>
          </a:bodyPr>
          <a:lstStyle/>
          <a:p>
            <a:r>
              <a:rPr lang="en-GB" sz="1400" b="1" dirty="0" smtClean="0">
                <a:solidFill>
                  <a:srgbClr val="0000FF"/>
                </a:solidFill>
                <a:latin typeface="Arial" panose="020B0604020202020204" pitchFamily="34" charset="0"/>
                <a:cs typeface="Arial" panose="020B0604020202020204" pitchFamily="34" charset="0"/>
              </a:rPr>
              <a:t>TV Coverage: </a:t>
            </a:r>
            <a:r>
              <a:rPr lang="en-GB" sz="1400" b="1" dirty="0" smtClean="0">
                <a:latin typeface="Arial" panose="020B0604020202020204" pitchFamily="34" charset="0"/>
                <a:cs typeface="Arial" panose="020B0604020202020204" pitchFamily="34" charset="0"/>
              </a:rPr>
              <a:t>The Championship will include two televised Mini Festivals. These two events will be Shown on Motors TV at various times after the events.</a:t>
            </a:r>
          </a:p>
          <a:p>
            <a:endParaRPr lang="en-GB" sz="1400" b="1" dirty="0">
              <a:latin typeface="Arial" panose="020B0604020202020204" pitchFamily="34" charset="0"/>
              <a:cs typeface="Arial" panose="020B0604020202020204" pitchFamily="34" charset="0"/>
            </a:endParaRPr>
          </a:p>
          <a:p>
            <a:r>
              <a:rPr lang="en-GB" sz="1400" b="1" dirty="0" smtClean="0">
                <a:solidFill>
                  <a:srgbClr val="0000FF"/>
                </a:solidFill>
                <a:latin typeface="Arial" panose="020B0604020202020204" pitchFamily="34" charset="0"/>
                <a:cs typeface="Arial" panose="020B0604020202020204" pitchFamily="34" charset="0"/>
              </a:rPr>
              <a:t>Brand Exposure: </a:t>
            </a:r>
            <a:r>
              <a:rPr lang="en-GB" sz="1400" b="1" dirty="0" smtClean="0">
                <a:latin typeface="Arial" panose="020B0604020202020204" pitchFamily="34" charset="0"/>
                <a:cs typeface="Arial" panose="020B0604020202020204" pitchFamily="34" charset="0"/>
              </a:rPr>
              <a:t>Partners will receive a number of opportunities for high profile branding on the car, team clothing and associated equipment. </a:t>
            </a:r>
          </a:p>
          <a:p>
            <a:endParaRPr lang="en-GB" sz="1400" b="1" dirty="0">
              <a:latin typeface="Arial" panose="020B0604020202020204" pitchFamily="34" charset="0"/>
              <a:cs typeface="Arial" panose="020B0604020202020204" pitchFamily="34" charset="0"/>
            </a:endParaRPr>
          </a:p>
          <a:p>
            <a:r>
              <a:rPr lang="en-GB" sz="1400" b="1" dirty="0" smtClean="0">
                <a:solidFill>
                  <a:srgbClr val="0000FF"/>
                </a:solidFill>
                <a:latin typeface="Arial" panose="020B0604020202020204" pitchFamily="34" charset="0"/>
                <a:cs typeface="Arial" panose="020B0604020202020204" pitchFamily="34" charset="0"/>
              </a:rPr>
              <a:t>Image use: </a:t>
            </a:r>
            <a:r>
              <a:rPr lang="en-GB" sz="1400" b="1" dirty="0" smtClean="0">
                <a:latin typeface="Arial" panose="020B0604020202020204" pitchFamily="34" charset="0"/>
                <a:cs typeface="Arial" panose="020B0604020202020204" pitchFamily="34" charset="0"/>
              </a:rPr>
              <a:t>The championship employs a dedicated professional photographer to ensure a number of high quality images are available for all partners after each race event, on top of this Video footage from the car may be provided on request for use in promotional items.</a:t>
            </a:r>
          </a:p>
          <a:p>
            <a:endParaRPr lang="en-GB" sz="1400" b="1" dirty="0">
              <a:latin typeface="Arial" panose="020B0604020202020204" pitchFamily="34" charset="0"/>
              <a:cs typeface="Arial" panose="020B0604020202020204" pitchFamily="34" charset="0"/>
            </a:endParaRPr>
          </a:p>
          <a:p>
            <a:r>
              <a:rPr lang="en-GB" sz="1400" b="1" dirty="0" smtClean="0">
                <a:solidFill>
                  <a:srgbClr val="0000FF"/>
                </a:solidFill>
                <a:latin typeface="Arial" panose="020B0604020202020204" pitchFamily="34" charset="0"/>
                <a:cs typeface="Arial" panose="020B0604020202020204" pitchFamily="34" charset="0"/>
              </a:rPr>
              <a:t>Event Tickets: </a:t>
            </a:r>
            <a:r>
              <a:rPr lang="en-GB" sz="1400" b="1" dirty="0" smtClean="0">
                <a:latin typeface="Arial" panose="020B0604020202020204" pitchFamily="34" charset="0"/>
                <a:cs typeface="Arial" panose="020B0604020202020204" pitchFamily="34" charset="0"/>
              </a:rPr>
              <a:t>Partners are invited to join the team at a number of events throughout the year with the potential to entertain guests with access to Meet &amp; Greet sessions and hospitality.</a:t>
            </a:r>
          </a:p>
          <a:p>
            <a:endParaRPr lang="en-GB" sz="1400" b="1" dirty="0">
              <a:latin typeface="Arial" panose="020B0604020202020204" pitchFamily="34" charset="0"/>
              <a:cs typeface="Arial" panose="020B0604020202020204" pitchFamily="34" charset="0"/>
            </a:endParaRPr>
          </a:p>
          <a:p>
            <a:r>
              <a:rPr lang="en-GB" sz="1400" b="1" dirty="0" smtClean="0">
                <a:solidFill>
                  <a:srgbClr val="0000FF"/>
                </a:solidFill>
                <a:latin typeface="Arial" panose="020B0604020202020204" pitchFamily="34" charset="0"/>
                <a:cs typeface="Arial" panose="020B0604020202020204" pitchFamily="34" charset="0"/>
              </a:rPr>
              <a:t>Car Availability: </a:t>
            </a:r>
            <a:r>
              <a:rPr lang="en-GB" sz="1400" b="1" dirty="0" smtClean="0">
                <a:latin typeface="Arial" panose="020B0604020202020204" pitchFamily="34" charset="0"/>
                <a:cs typeface="Arial" panose="020B0604020202020204" pitchFamily="34" charset="0"/>
              </a:rPr>
              <a:t>The car will be available for presentation at partners corporate events and exhibitions.</a:t>
            </a:r>
          </a:p>
          <a:p>
            <a:endParaRPr lang="en-GB" sz="1400" b="1" dirty="0">
              <a:latin typeface="Arial" panose="020B0604020202020204" pitchFamily="34" charset="0"/>
              <a:cs typeface="Arial" panose="020B0604020202020204" pitchFamily="34" charset="0"/>
            </a:endParaRPr>
          </a:p>
          <a:p>
            <a:r>
              <a:rPr lang="en-GB" sz="1400" b="1" dirty="0" smtClean="0">
                <a:solidFill>
                  <a:srgbClr val="0000FF"/>
                </a:solidFill>
                <a:latin typeface="Arial" panose="020B0604020202020204" pitchFamily="34" charset="0"/>
                <a:cs typeface="Arial" panose="020B0604020202020204" pitchFamily="34" charset="0"/>
              </a:rPr>
              <a:t>Brand endorsement &amp; product placement: </a:t>
            </a:r>
            <a:r>
              <a:rPr lang="en-GB" sz="1400" b="1" dirty="0" smtClean="0">
                <a:latin typeface="Arial" panose="020B0604020202020204" pitchFamily="34" charset="0"/>
                <a:cs typeface="Arial" panose="020B0604020202020204" pitchFamily="34" charset="0"/>
              </a:rPr>
              <a:t>During events, The team will ensure maximum brand endorsement with the option of sample availability and product offers. The team will also ensure any products supplied are neatly presented and correctly used to ensure maximum brand exposure</a:t>
            </a:r>
          </a:p>
          <a:p>
            <a:endParaRPr lang="en-GB" sz="1400" b="1" dirty="0">
              <a:latin typeface="Arial" panose="020B0604020202020204" pitchFamily="34" charset="0"/>
              <a:cs typeface="Arial" panose="020B0604020202020204" pitchFamily="34" charset="0"/>
            </a:endParaRPr>
          </a:p>
          <a:p>
            <a:r>
              <a:rPr lang="en-GB" sz="1400" b="1" dirty="0" smtClean="0">
                <a:solidFill>
                  <a:srgbClr val="0000FF"/>
                </a:solidFill>
                <a:latin typeface="Arial" panose="020B0604020202020204" pitchFamily="34" charset="0"/>
                <a:cs typeface="Arial" panose="020B0604020202020204" pitchFamily="34" charset="0"/>
              </a:rPr>
              <a:t>Local Media Coverage: </a:t>
            </a:r>
            <a:r>
              <a:rPr lang="en-GB" sz="1400" b="1" dirty="0" smtClean="0">
                <a:latin typeface="Arial" panose="020B0604020202020204" pitchFamily="34" charset="0"/>
                <a:cs typeface="Arial" panose="020B0604020202020204" pitchFamily="34" charset="0"/>
              </a:rPr>
              <a:t>During the Season, Race reports will be published in a number of Buckinghamshire Newspapers, these will include images and where possible partner information.</a:t>
            </a:r>
          </a:p>
          <a:p>
            <a:endParaRPr lang="en-GB" sz="1400" b="1" dirty="0" smtClean="0">
              <a:solidFill>
                <a:srgbClr val="0000FF"/>
              </a:solidFill>
              <a:latin typeface="Arial" panose="020B0604020202020204" pitchFamily="34" charset="0"/>
              <a:cs typeface="Arial" panose="020B0604020202020204" pitchFamily="34" charset="0"/>
            </a:endParaRPr>
          </a:p>
          <a:p>
            <a:r>
              <a:rPr lang="en-GB" sz="1400" b="1" dirty="0" smtClean="0">
                <a:solidFill>
                  <a:srgbClr val="0000FF"/>
                </a:solidFill>
                <a:latin typeface="Arial" panose="020B0604020202020204" pitchFamily="34" charset="0"/>
                <a:cs typeface="Arial" panose="020B0604020202020204" pitchFamily="34" charset="0"/>
              </a:rPr>
              <a:t>Indirect Brand Exposure: </a:t>
            </a:r>
            <a:r>
              <a:rPr lang="en-GB" sz="1400" b="1" dirty="0" smtClean="0">
                <a:latin typeface="Arial" panose="020B0604020202020204" pitchFamily="34" charset="0"/>
                <a:cs typeface="Arial" panose="020B0604020202020204" pitchFamily="34" charset="0"/>
              </a:rPr>
              <a:t>MiniSport LTD will continue to support my program throughout 2016, with race review blogs and updates on there social media and websites, Partners will enjoy Indirect exposure to over 10,000 people.</a:t>
            </a:r>
            <a:endParaRPr lang="en-GB" sz="1400" b="1" dirty="0">
              <a:latin typeface="Arial" panose="020B0604020202020204" pitchFamily="34" charset="0"/>
              <a:cs typeface="Arial" panose="020B0604020202020204" pitchFamily="34" charset="0"/>
            </a:endParaRPr>
          </a:p>
          <a:p>
            <a:pPr marL="0" indent="0">
              <a:buNone/>
            </a:pPr>
            <a:endParaRPr lang="en-GB" sz="14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268760"/>
            <a:ext cx="2511314" cy="436445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6459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6856" y="-27384"/>
            <a:ext cx="8229600" cy="1143000"/>
          </a:xfrm>
        </p:spPr>
        <p:txBody>
          <a:bodyPr vert="horz" lIns="91440" tIns="45720" rIns="91440" bIns="45720" rtlCol="0" anchor="ctr">
            <a:normAutofit/>
          </a:bodyPr>
          <a:lstStyle/>
          <a:p>
            <a:r>
              <a:rPr lang="en-GB" sz="3600" dirty="0">
                <a:solidFill>
                  <a:srgbClr val="0000FF"/>
                </a:solidFill>
                <a:latin typeface="Arial Black" panose="020B0A04020102020204" pitchFamily="34" charset="0"/>
                <a:ea typeface="+mn-ea"/>
                <a:cs typeface="+mn-cs"/>
              </a:rPr>
              <a:t>Next Steps</a:t>
            </a:r>
          </a:p>
        </p:txBody>
      </p:sp>
      <p:sp>
        <p:nvSpPr>
          <p:cNvPr id="3" name="Content Placeholder 2"/>
          <p:cNvSpPr>
            <a:spLocks noGrp="1"/>
          </p:cNvSpPr>
          <p:nvPr>
            <p:ph idx="1"/>
          </p:nvPr>
        </p:nvSpPr>
        <p:spPr>
          <a:xfrm>
            <a:off x="457200" y="1340768"/>
            <a:ext cx="8229600" cy="4525963"/>
          </a:xfrm>
        </p:spPr>
        <p:txBody>
          <a:bodyPr vert="horz" lIns="91440" tIns="45720" rIns="91440" bIns="45720" rtlCol="0">
            <a:normAutofit/>
          </a:bodyPr>
          <a:lstStyle/>
          <a:p>
            <a:pPr marL="0" indent="0" algn="ctr">
              <a:buNone/>
            </a:pPr>
            <a:r>
              <a:rPr lang="en-GB" sz="1400" b="1" dirty="0">
                <a:latin typeface="Arial" panose="020B0604020202020204" pitchFamily="34" charset="0"/>
                <a:cs typeface="Arial" panose="020B0604020202020204" pitchFamily="34" charset="0"/>
              </a:rPr>
              <a:t>Thank you for taking the time to consider this proposal. If you would like to discuss this proposal in more detail or require more information, please do not hesitate to contact me on the Details below. I look forward to hearing from you</a:t>
            </a:r>
            <a:r>
              <a:rPr lang="en-GB" sz="1400" b="1" dirty="0" smtClean="0">
                <a:latin typeface="Arial" panose="020B0604020202020204" pitchFamily="34" charset="0"/>
                <a:cs typeface="Arial" panose="020B0604020202020204" pitchFamily="34" charset="0"/>
              </a:rPr>
              <a:t>.</a:t>
            </a:r>
          </a:p>
          <a:p>
            <a:pPr marL="0" indent="0" algn="ctr">
              <a:buNone/>
            </a:pPr>
            <a:endParaRPr lang="en-GB" sz="1400" b="1" dirty="0">
              <a:latin typeface="Arial" panose="020B0604020202020204" pitchFamily="34" charset="0"/>
              <a:cs typeface="Arial" panose="020B0604020202020204" pitchFamily="34" charset="0"/>
            </a:endParaRPr>
          </a:p>
          <a:p>
            <a:pPr marL="0" indent="0" algn="ctr">
              <a:buNone/>
            </a:pPr>
            <a:endParaRPr lang="en-GB" sz="1400" b="1" dirty="0" smtClean="0">
              <a:latin typeface="Arial" panose="020B0604020202020204" pitchFamily="34" charset="0"/>
              <a:cs typeface="Arial" panose="020B0604020202020204" pitchFamily="34" charset="0"/>
            </a:endParaRPr>
          </a:p>
          <a:p>
            <a:pPr marL="0" indent="0" algn="ctr">
              <a:buNone/>
            </a:pPr>
            <a:endParaRPr lang="en-GB" sz="1400" b="1" dirty="0">
              <a:latin typeface="Arial" panose="020B0604020202020204" pitchFamily="34" charset="0"/>
              <a:cs typeface="Arial" panose="020B0604020202020204" pitchFamily="34" charset="0"/>
            </a:endParaRPr>
          </a:p>
          <a:p>
            <a:pPr marL="0" indent="0" algn="ctr">
              <a:buNone/>
            </a:pPr>
            <a:r>
              <a:rPr lang="en-GB" sz="1400" b="1" dirty="0" smtClean="0">
                <a:latin typeface="Arial" panose="020B0604020202020204" pitchFamily="34" charset="0"/>
                <a:cs typeface="Arial" panose="020B0604020202020204" pitchFamily="34" charset="0"/>
              </a:rPr>
              <a:t>Email: </a:t>
            </a:r>
            <a:r>
              <a:rPr lang="en-GB" sz="1400" b="1" dirty="0" smtClean="0">
                <a:latin typeface="Arial" panose="020B0604020202020204" pitchFamily="34" charset="0"/>
                <a:cs typeface="Arial" panose="020B0604020202020204" pitchFamily="34" charset="0"/>
                <a:hlinkClick r:id="rId3"/>
              </a:rPr>
              <a:t>Lewisfoxracing@gmail.com</a:t>
            </a:r>
            <a:endParaRPr lang="en-GB" sz="1400" b="1" dirty="0" smtClean="0">
              <a:latin typeface="Arial" panose="020B0604020202020204" pitchFamily="34" charset="0"/>
              <a:cs typeface="Arial" panose="020B0604020202020204" pitchFamily="34" charset="0"/>
            </a:endParaRPr>
          </a:p>
          <a:p>
            <a:pPr marL="0" indent="0" algn="ctr">
              <a:buNone/>
            </a:pPr>
            <a:r>
              <a:rPr lang="en-GB" sz="1400" b="1" dirty="0" smtClean="0">
                <a:latin typeface="Arial" panose="020B0604020202020204" pitchFamily="34" charset="0"/>
                <a:cs typeface="Arial" panose="020B0604020202020204" pitchFamily="34" charset="0"/>
              </a:rPr>
              <a:t>Telephone: 07903 727700</a:t>
            </a:r>
          </a:p>
          <a:p>
            <a:pPr marL="0" indent="0" algn="ctr">
              <a:buNone/>
            </a:pPr>
            <a:endParaRPr lang="en-GB" sz="1400" b="1" dirty="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p:txBody>
      </p:sp>
      <p:pic>
        <p:nvPicPr>
          <p:cNvPr id="4" name="Picture 5" descr="https://pbs.twimg.com/profile_images/90350244/Mini7_Logo_Hi_.jpg">
            <a:hlinkClick r:id="rId4"/>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42838" y="4365104"/>
            <a:ext cx="3761610" cy="15121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544" y="3573016"/>
            <a:ext cx="4139952" cy="2983621"/>
          </a:xfrm>
          <a:prstGeom prst="rect">
            <a:avLst/>
          </a:prstGeom>
          <a:ln>
            <a:noFill/>
          </a:ln>
          <a:effectLst>
            <a:softEdge rad="112500"/>
          </a:effectLst>
        </p:spPr>
      </p:pic>
    </p:spTree>
    <p:extLst>
      <p:ext uri="{BB962C8B-B14F-4D97-AF65-F5344CB8AC3E}">
        <p14:creationId xmlns:p14="http://schemas.microsoft.com/office/powerpoint/2010/main" val="3914145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705</Words>
  <Application>Microsoft Office PowerPoint</Application>
  <PresentationFormat>On-screen Show (4:3)</PresentationFormat>
  <Paragraphs>61</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The Championship</vt:lpstr>
      <vt:lpstr>PowerPoint Presentation</vt:lpstr>
      <vt:lpstr>Partnership benefits</vt:lpstr>
      <vt:lpstr>Next Steps</vt:lpstr>
    </vt:vector>
  </TitlesOfParts>
  <Company>Mercedes-Benz Grand Prix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Fox</dc:creator>
  <cp:lastModifiedBy>Richard Fox</cp:lastModifiedBy>
  <cp:revision>22</cp:revision>
  <dcterms:created xsi:type="dcterms:W3CDTF">2015-10-05T18:44:30Z</dcterms:created>
  <dcterms:modified xsi:type="dcterms:W3CDTF">2016-02-24T13:38:03Z</dcterms:modified>
</cp:coreProperties>
</file>